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72" r:id="rId1"/>
  </p:sldMasterIdLst>
  <p:notesMasterIdLst>
    <p:notesMasterId r:id="rId9"/>
  </p:notesMasterIdLst>
  <p:sldIdLst>
    <p:sldId id="257" r:id="rId2"/>
    <p:sldId id="280" r:id="rId3"/>
    <p:sldId id="281" r:id="rId4"/>
    <p:sldId id="283" r:id="rId5"/>
    <p:sldId id="285" r:id="rId6"/>
    <p:sldId id="286" r:id="rId7"/>
    <p:sldId id="287" r:id="rId8"/>
  </p:sldIdLst>
  <p:sldSz cx="13004800" cy="9753600"/>
  <p:notesSz cx="6858000" cy="9144000"/>
  <p:defaultTextStyle>
    <a:defPPr>
      <a:defRPr lang="en-US"/>
    </a:defPPr>
    <a:lvl1pPr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1pPr>
    <a:lvl2pPr marL="342900" indent="1143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2pPr>
    <a:lvl3pPr marL="685800" indent="2286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3pPr>
    <a:lvl4pPr marL="1028700" indent="3429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4pPr>
    <a:lvl5pPr marL="1371600" indent="457200" algn="ctr" defTabSz="584200" rtl="0" fontAlgn="base" hangingPunct="0">
      <a:spcBef>
        <a:spcPct val="0"/>
      </a:spcBef>
      <a:spcAft>
        <a:spcPct val="0"/>
      </a:spcAft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5pPr>
    <a:lvl6pPr marL="2286000" algn="l" defTabSz="914400" rtl="0" eaLnBrk="1" latinLnBrk="0" hangingPunct="1"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6pPr>
    <a:lvl7pPr marL="2743200" algn="l" defTabSz="914400" rtl="0" eaLnBrk="1" latinLnBrk="0" hangingPunct="1"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7pPr>
    <a:lvl8pPr marL="3200400" algn="l" defTabSz="914400" rtl="0" eaLnBrk="1" latinLnBrk="0" hangingPunct="1"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8pPr>
    <a:lvl9pPr marL="3657600" algn="l" defTabSz="914400" rtl="0" eaLnBrk="1" latinLnBrk="0" hangingPunct="1">
      <a:defRPr sz="3600" kern="1200">
        <a:solidFill>
          <a:srgbClr val="414141"/>
        </a:solidFill>
        <a:latin typeface="Gill Sans Light" pitchFamily="-106" charset="0"/>
        <a:ea typeface="MS PGothic" pitchFamily="34" charset="-128"/>
        <a:cs typeface="+mn-cs"/>
        <a:sym typeface="Gill Sans Light" pitchFamily="-106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3E28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55" d="100"/>
          <a:sy n="55" d="100"/>
        </p:scale>
        <p:origin x="-1530" y="-1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sp>
      <p:sp>
        <p:nvSpPr>
          <p:cNvPr id="3074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halkboard SE" charset="0"/>
              </a:rPr>
              <a:t>Click to edit Master text styles</a:t>
            </a:r>
          </a:p>
          <a:p>
            <a:pPr lvl="1"/>
            <a:r>
              <a:rPr lang="en-US" smtClean="0">
                <a:sym typeface="Chalkboard SE" charset="0"/>
              </a:rPr>
              <a:t>Second level</a:t>
            </a:r>
          </a:p>
          <a:p>
            <a:pPr lvl="2"/>
            <a:r>
              <a:rPr lang="en-US" smtClean="0">
                <a:sym typeface="Chalkboard SE" charset="0"/>
              </a:rPr>
              <a:t>Third level</a:t>
            </a:r>
          </a:p>
          <a:p>
            <a:pPr lvl="3"/>
            <a:r>
              <a:rPr lang="en-US" smtClean="0">
                <a:sym typeface="Chalkboard SE" charset="0"/>
              </a:rPr>
              <a:t>Fourth level</a:t>
            </a:r>
          </a:p>
          <a:p>
            <a:pPr lvl="4"/>
            <a:r>
              <a:rPr lang="en-US" smtClean="0">
                <a:sym typeface="Chalkboard S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3899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MS PGothic" pitchFamily="34" charset="-128"/>
        <a:cs typeface="Chalkboard SE" charset="0"/>
        <a:sym typeface="Chalkboard SE" charset="0"/>
      </a:defRPr>
    </a:lvl1pPr>
    <a:lvl2pPr marL="3429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2pPr>
    <a:lvl3pPr marL="6858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3pPr>
    <a:lvl4pPr marL="10287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4pPr>
    <a:lvl5pPr marL="13716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Chalkboard SE" charset="0"/>
        <a:ea typeface="Chalkboard SE" charset="0"/>
        <a:cs typeface="Chalkboard SE" charset="0"/>
        <a:sym typeface="Chalkboard S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3004800" cy="1733550"/>
          </a:xfrm>
          <a:prstGeom prst="rect">
            <a:avLst/>
          </a:prstGeom>
          <a:solidFill>
            <a:srgbClr val="000C10"/>
          </a:solidFill>
          <a:ln w="9525">
            <a:noFill/>
            <a:miter lim="800000"/>
            <a:headEnd/>
            <a:tailEnd/>
          </a:ln>
        </p:spPr>
        <p:txBody>
          <a:bodyPr wrap="none" lIns="130039" tIns="65020" rIns="130039" bIns="65020" anchor="ctr"/>
          <a:lstStyle/>
          <a:p>
            <a:pPr>
              <a:defRPr/>
            </a:pPr>
            <a:endParaRPr lang="en-GB" dirty="0">
              <a:latin typeface="Gill Sans Light" charset="0"/>
              <a:sym typeface="Gill Sans Light" charset="0"/>
            </a:endParaRPr>
          </a:p>
        </p:txBody>
      </p:sp>
      <p:pic>
        <p:nvPicPr>
          <p:cNvPr id="5" name="Picture 6" descr="TRG_PT_Blue_Logo(2)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6388" y="8477250"/>
            <a:ext cx="47625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50240" y="433495"/>
            <a:ext cx="11704320" cy="108373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58613" y="2600960"/>
            <a:ext cx="11595947" cy="509354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TRG_PT_Blue_Logo(2)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6388" y="8477250"/>
            <a:ext cx="47625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3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4"/>
            <a:ext cx="11054080" cy="2133599"/>
          </a:xfrm>
        </p:spPr>
        <p:txBody>
          <a:bodyPr anchor="b"/>
          <a:lstStyle>
            <a:lvl1pPr marL="0" indent="0">
              <a:buNone/>
              <a:defRPr sz="2800"/>
            </a:lvl1pPr>
            <a:lvl2pPr marL="650197" indent="0">
              <a:buNone/>
              <a:defRPr sz="2600"/>
            </a:lvl2pPr>
            <a:lvl3pPr marL="1300393" indent="0">
              <a:buNone/>
              <a:defRPr sz="2300"/>
            </a:lvl3pPr>
            <a:lvl4pPr marL="1950590" indent="0">
              <a:buNone/>
              <a:defRPr sz="2000"/>
            </a:lvl4pPr>
            <a:lvl5pPr marL="2600786" indent="0">
              <a:buNone/>
              <a:defRPr sz="2000"/>
            </a:lvl5pPr>
            <a:lvl6pPr marL="3250983" indent="0">
              <a:buNone/>
              <a:defRPr sz="2000"/>
            </a:lvl6pPr>
            <a:lvl7pPr marL="3901180" indent="0">
              <a:buNone/>
              <a:defRPr sz="2000"/>
            </a:lvl7pPr>
            <a:lvl8pPr marL="4551376" indent="0">
              <a:buNone/>
              <a:defRPr sz="2000"/>
            </a:lvl8pPr>
            <a:lvl9pPr marL="5201573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C2A8C4A-6117-41AD-B2F0-7F1892FCF90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055" y="2214882"/>
            <a:ext cx="5797973" cy="6394027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5" y="2214882"/>
            <a:ext cx="5797973" cy="6394027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ED022F6-1303-4853-B995-47D03AFDF15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E0F8279-A3A7-4404-AB84-EBB3E3C1F01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DA5F389-052D-47FF-81C7-AA488C349FB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B435681-F023-40E6-B562-4B60DAE7126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40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2041033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35E135C-DDDB-4770-B4AC-E9D634B9EB3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197" indent="0">
              <a:buNone/>
              <a:defRPr sz="4000"/>
            </a:lvl2pPr>
            <a:lvl3pPr marL="1300393" indent="0">
              <a:buNone/>
              <a:defRPr sz="3400"/>
            </a:lvl3pPr>
            <a:lvl4pPr marL="1950590" indent="0">
              <a:buNone/>
              <a:defRPr sz="2800"/>
            </a:lvl4pPr>
            <a:lvl5pPr marL="2600786" indent="0">
              <a:buNone/>
              <a:defRPr sz="2800"/>
            </a:lvl5pPr>
            <a:lvl6pPr marL="3250983" indent="0">
              <a:buNone/>
              <a:defRPr sz="2800"/>
            </a:lvl6pPr>
            <a:lvl7pPr marL="3901180" indent="0">
              <a:buNone/>
              <a:defRPr sz="2800"/>
            </a:lvl7pPr>
            <a:lvl8pPr marL="4551376" indent="0">
              <a:buNone/>
              <a:defRPr sz="2800"/>
            </a:lvl8pPr>
            <a:lvl9pPr marL="5201573" indent="0">
              <a:buNone/>
              <a:defRPr sz="28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16AFAEC-15E6-49E6-9B15-B673DCDFE7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AC95642-A5E2-4891-BA36-452A66CA4FC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5575" y="433493"/>
            <a:ext cx="2953173" cy="81754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6055" y="433493"/>
            <a:ext cx="8642773" cy="81754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60375" y="9212263"/>
            <a:ext cx="2709863" cy="541337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413" y="9212263"/>
            <a:ext cx="4117975" cy="323850"/>
          </a:xfrm>
          <a:prstGeom prst="rect">
            <a:avLst/>
          </a:prstGeom>
        </p:spPr>
        <p:txBody>
          <a:bodyPr lIns="130039" tIns="65020" rIns="130039" bIns="65020"/>
          <a:lstStyle>
            <a:lvl1pPr>
              <a:defRPr>
                <a:latin typeface="Gill Sans Light" charset="0"/>
                <a:ea typeface="Gill Sans Light" charset="0"/>
                <a:cs typeface="Gill Sans Light" charset="0"/>
                <a:sym typeface="Gill Sans Light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213" y="9212263"/>
            <a:ext cx="3143250" cy="541337"/>
          </a:xfrm>
          <a:prstGeom prst="rect">
            <a:avLst/>
          </a:prstGeom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E8F95F7-A245-49F8-93E1-618A1F2CA3B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3004800" cy="1733550"/>
          </a:xfrm>
          <a:prstGeom prst="rect">
            <a:avLst/>
          </a:prstGeom>
          <a:solidFill>
            <a:srgbClr val="000C10"/>
          </a:solidFill>
          <a:ln w="9525">
            <a:noFill/>
            <a:miter lim="800000"/>
            <a:headEnd/>
            <a:tailEnd/>
          </a:ln>
        </p:spPr>
        <p:txBody>
          <a:bodyPr wrap="none" lIns="130046" tIns="65023" rIns="130046" bIns="65023" anchor="ctr"/>
          <a:lstStyle/>
          <a:p>
            <a:pPr>
              <a:defRPr/>
            </a:pPr>
            <a:endParaRPr lang="en-GB" dirty="0">
              <a:latin typeface="Gill Sans Light" charset="0"/>
              <a:sym typeface="Gill Sans Light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0875" y="433388"/>
            <a:ext cx="11595100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5313" y="2214563"/>
            <a:ext cx="11814175" cy="639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4" descr="TRG_PT_Blue_Logo(2)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16388" y="8477250"/>
            <a:ext cx="47625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+mj-lt"/>
          <a:ea typeface="MS PGothic" pitchFamily="34" charset="-128"/>
          <a:cs typeface="MS PGothic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  <a:ea typeface="MS PGothic" pitchFamily="34" charset="-128"/>
          <a:cs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  <a:ea typeface="MS PGothic" pitchFamily="34" charset="-128"/>
          <a:cs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  <a:ea typeface="MS PGothic" pitchFamily="34" charset="-128"/>
          <a:cs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  <a:ea typeface="MS PGothic" pitchFamily="34" charset="-128"/>
          <a:cs typeface="MS PGothic" pitchFamily="34" charset="-128"/>
        </a:defRPr>
      </a:lvl5pPr>
      <a:lvl6pPr marL="650230" algn="l" rtl="0" fontAlgn="base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</a:defRPr>
      </a:lvl6pPr>
      <a:lvl7pPr marL="1300460" algn="l" rtl="0" fontAlgn="base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</a:defRPr>
      </a:lvl7pPr>
      <a:lvl8pPr marL="1950690" algn="l" rtl="0" fontAlgn="base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</a:defRPr>
      </a:lvl8pPr>
      <a:lvl9pPr marL="2600919" algn="l" rtl="0" fontAlgn="base">
        <a:spcBef>
          <a:spcPct val="0"/>
        </a:spcBef>
        <a:spcAft>
          <a:spcPct val="0"/>
        </a:spcAft>
        <a:defRPr sz="4000">
          <a:solidFill>
            <a:srgbClr val="CE0061"/>
          </a:solidFill>
          <a:latin typeface="Arial Black" pitchFamily="34" charset="0"/>
        </a:defRPr>
      </a:lvl9pPr>
    </p:titleStyle>
    <p:bodyStyle>
      <a:lvl1pPr marL="487363" indent="-487363" algn="l" rtl="0" eaLnBrk="0" fontAlgn="base" hangingPunct="0">
        <a:spcBef>
          <a:spcPct val="20000"/>
        </a:spcBef>
        <a:spcAft>
          <a:spcPct val="0"/>
        </a:spcAft>
        <a:buClr>
          <a:srgbClr val="CE0061"/>
        </a:buClr>
        <a:buChar char="•"/>
        <a:defRPr sz="3400">
          <a:solidFill>
            <a:srgbClr val="3C3851"/>
          </a:solidFill>
          <a:latin typeface="+mn-lt"/>
          <a:ea typeface="MS PGothic" pitchFamily="34" charset="-128"/>
          <a:cs typeface="MS PGothic" pitchFamily="34" charset="-128"/>
        </a:defRPr>
      </a:lvl1pPr>
      <a:lvl2pPr marL="1055688" indent="-404813" algn="l" rtl="0" eaLnBrk="0" fontAlgn="base" hangingPunct="0">
        <a:spcBef>
          <a:spcPct val="20000"/>
        </a:spcBef>
        <a:spcAft>
          <a:spcPct val="0"/>
        </a:spcAft>
        <a:buClr>
          <a:srgbClr val="CE0061"/>
        </a:buClr>
        <a:buChar char="–"/>
        <a:defRPr sz="3400">
          <a:solidFill>
            <a:srgbClr val="3C3851"/>
          </a:solidFill>
          <a:latin typeface="+mn-lt"/>
          <a:ea typeface="MS PGothic" pitchFamily="34" charset="-128"/>
          <a:cs typeface="MS PGothic" pitchFamily="34" charset="-128"/>
        </a:defRPr>
      </a:lvl2pPr>
      <a:lvl3pPr marL="1624013" indent="-323850" algn="l" rtl="0" eaLnBrk="0" fontAlgn="base" hangingPunct="0">
        <a:spcBef>
          <a:spcPct val="20000"/>
        </a:spcBef>
        <a:spcAft>
          <a:spcPct val="0"/>
        </a:spcAft>
        <a:buClr>
          <a:srgbClr val="CE0061"/>
        </a:buClr>
        <a:buChar char="•"/>
        <a:defRPr sz="2800">
          <a:solidFill>
            <a:srgbClr val="3C3851"/>
          </a:solidFill>
          <a:latin typeface="+mn-lt"/>
          <a:ea typeface="MS PGothic" pitchFamily="34" charset="-128"/>
          <a:cs typeface="MS PGothic" pitchFamily="34" charset="-128"/>
        </a:defRPr>
      </a:lvl3pPr>
      <a:lvl4pPr marL="2274888" indent="-323850" algn="l" rtl="0" eaLnBrk="0" fontAlgn="base" hangingPunct="0">
        <a:spcBef>
          <a:spcPct val="20000"/>
        </a:spcBef>
        <a:spcAft>
          <a:spcPct val="0"/>
        </a:spcAft>
        <a:buClr>
          <a:srgbClr val="CE0061"/>
        </a:buClr>
        <a:buChar char="–"/>
        <a:defRPr>
          <a:solidFill>
            <a:srgbClr val="3C3851"/>
          </a:solidFill>
          <a:latin typeface="+mn-lt"/>
          <a:ea typeface="MS PGothic" pitchFamily="34" charset="-128"/>
          <a:cs typeface="MS PGothic" pitchFamily="34" charset="-128"/>
        </a:defRPr>
      </a:lvl4pPr>
      <a:lvl5pPr marL="2925763" indent="-323850" algn="l" rtl="0" eaLnBrk="0" fontAlgn="base" hangingPunct="0">
        <a:spcBef>
          <a:spcPct val="20000"/>
        </a:spcBef>
        <a:spcAft>
          <a:spcPct val="0"/>
        </a:spcAft>
        <a:buClr>
          <a:srgbClr val="CE0061"/>
        </a:buClr>
        <a:buChar char="»"/>
        <a:defRPr sz="2300">
          <a:solidFill>
            <a:srgbClr val="3C3851"/>
          </a:solidFill>
          <a:latin typeface="+mn-lt"/>
          <a:ea typeface="MS PGothic" pitchFamily="34" charset="-128"/>
          <a:cs typeface="MS PGothic" pitchFamily="34" charset="-128"/>
        </a:defRPr>
      </a:lvl5pPr>
      <a:lvl6pPr marL="3576264" indent="-325115" algn="l" rtl="0" fontAlgn="base">
        <a:spcBef>
          <a:spcPct val="20000"/>
        </a:spcBef>
        <a:spcAft>
          <a:spcPct val="0"/>
        </a:spcAft>
        <a:buClr>
          <a:srgbClr val="CE0061"/>
        </a:buClr>
        <a:buChar char="»"/>
        <a:defRPr sz="2300">
          <a:solidFill>
            <a:srgbClr val="3C3851"/>
          </a:solidFill>
          <a:latin typeface="+mn-lt"/>
        </a:defRPr>
      </a:lvl6pPr>
      <a:lvl7pPr marL="4226494" indent="-325115" algn="l" rtl="0" fontAlgn="base">
        <a:spcBef>
          <a:spcPct val="20000"/>
        </a:spcBef>
        <a:spcAft>
          <a:spcPct val="0"/>
        </a:spcAft>
        <a:buClr>
          <a:srgbClr val="CE0061"/>
        </a:buClr>
        <a:buChar char="»"/>
        <a:defRPr sz="2300">
          <a:solidFill>
            <a:srgbClr val="3C3851"/>
          </a:solidFill>
          <a:latin typeface="+mn-lt"/>
        </a:defRPr>
      </a:lvl7pPr>
      <a:lvl8pPr marL="4876724" indent="-325115" algn="l" rtl="0" fontAlgn="base">
        <a:spcBef>
          <a:spcPct val="20000"/>
        </a:spcBef>
        <a:spcAft>
          <a:spcPct val="0"/>
        </a:spcAft>
        <a:buClr>
          <a:srgbClr val="CE0061"/>
        </a:buClr>
        <a:buChar char="»"/>
        <a:defRPr sz="2300">
          <a:solidFill>
            <a:srgbClr val="3C3851"/>
          </a:solidFill>
          <a:latin typeface="+mn-lt"/>
        </a:defRPr>
      </a:lvl8pPr>
      <a:lvl9pPr marL="5526954" indent="-325115" algn="l" rtl="0" fontAlgn="base">
        <a:spcBef>
          <a:spcPct val="20000"/>
        </a:spcBef>
        <a:spcAft>
          <a:spcPct val="0"/>
        </a:spcAft>
        <a:buClr>
          <a:srgbClr val="CE0061"/>
        </a:buClr>
        <a:buChar char="»"/>
        <a:defRPr sz="2300">
          <a:solidFill>
            <a:srgbClr val="3C3851"/>
          </a:solidFill>
          <a:latin typeface="+mn-lt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/>
          </p:cNvPicPr>
          <p:nvPr/>
        </p:nvPicPr>
        <p:blipFill>
          <a:blip r:embed="rId3" cstate="print"/>
          <a:srcRect t="2" b="35358"/>
          <a:stretch>
            <a:fillRect/>
          </a:stretch>
        </p:blipFill>
        <p:spPr bwMode="auto">
          <a:xfrm>
            <a:off x="-244476" y="-55563"/>
            <a:ext cx="13249276" cy="980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5"/>
          <p:cNvSpPr>
            <a:spLocks noChangeArrowheads="1"/>
          </p:cNvSpPr>
          <p:nvPr/>
        </p:nvSpPr>
        <p:spPr bwMode="auto">
          <a:xfrm>
            <a:off x="1" y="3128864"/>
            <a:ext cx="62863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en-US" sz="4000" b="1" dirty="0" smtClean="0">
                <a:solidFill>
                  <a:srgbClr val="3E286F"/>
                </a:solidFill>
                <a:latin typeface="Myriad Pro" pitchFamily="34" charset="0"/>
              </a:rPr>
              <a:t>Clearing And Settlement Working Group</a:t>
            </a:r>
            <a:endParaRPr lang="en-US" sz="4000" b="1" dirty="0">
              <a:solidFill>
                <a:srgbClr val="3E286F"/>
              </a:solidFill>
              <a:latin typeface="Myriad Pro" pitchFamily="34" charset="0"/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idx="1"/>
          </p:nvPr>
        </p:nvSpPr>
        <p:spPr>
          <a:xfrm>
            <a:off x="165696" y="6029474"/>
            <a:ext cx="8956699" cy="1871662"/>
          </a:xfrm>
        </p:spPr>
        <p:txBody>
          <a:bodyPr anchor="ctr"/>
          <a:lstStyle/>
          <a:p>
            <a:pPr marL="0" indent="0">
              <a:buFontTx/>
              <a:buNone/>
            </a:pPr>
            <a:r>
              <a:rPr lang="en-GB" sz="3200" dirty="0" smtClean="0">
                <a:latin typeface="Myriad Pro" pitchFamily="34" charset="0"/>
              </a:rPr>
              <a:t>Market Infrastructures Subject Group</a:t>
            </a:r>
          </a:p>
          <a:p>
            <a:pPr marL="0" indent="0">
              <a:buFontTx/>
              <a:buNone/>
            </a:pPr>
            <a:r>
              <a:rPr lang="en-GB" sz="3200" dirty="0" smtClean="0">
                <a:latin typeface="Myriad Pro" pitchFamily="34" charset="0"/>
              </a:rPr>
              <a:t>Launch Meeting – Wednesday</a:t>
            </a:r>
            <a:r>
              <a:rPr lang="en-GB" sz="3200" i="1" dirty="0" smtClean="0">
                <a:latin typeface="Myriad Pro" pitchFamily="34" charset="0"/>
              </a:rPr>
              <a:t>, 9</a:t>
            </a:r>
            <a:r>
              <a:rPr lang="en-GB" sz="3200" i="1" baseline="30000" dirty="0" smtClean="0">
                <a:latin typeface="Myriad Pro" pitchFamily="34" charset="0"/>
              </a:rPr>
              <a:t>th</a:t>
            </a:r>
            <a:r>
              <a:rPr lang="en-GB" sz="3200" i="1" dirty="0" smtClean="0">
                <a:latin typeface="Myriad Pro" pitchFamily="34" charset="0"/>
              </a:rPr>
              <a:t>, May 2012</a:t>
            </a:r>
          </a:p>
        </p:txBody>
      </p:sp>
      <p:pic>
        <p:nvPicPr>
          <p:cNvPr id="14341" name="Pictur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025" y="477838"/>
            <a:ext cx="30956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0192" y="1420813"/>
            <a:ext cx="8359775" cy="835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C:\Users\Admin\AppData\Local\Microsoft\Windows\Temporary Internet Files\Content.IE5\EI442VAM\Financial Services Clu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27723" y="72009"/>
            <a:ext cx="2791301" cy="1042958"/>
          </a:xfrm>
          <a:prstGeom prst="rect">
            <a:avLst/>
          </a:prstGeom>
          <a:noFill/>
        </p:spPr>
      </p:pic>
      <p:pic>
        <p:nvPicPr>
          <p:cNvPr id="12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353" y="72008"/>
            <a:ext cx="5611951" cy="989762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84" y="48401"/>
            <a:ext cx="2088232" cy="103704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2" cstate="print"/>
          <a:srcRect t="2" b="35358"/>
          <a:stretch>
            <a:fillRect/>
          </a:stretch>
        </p:blipFill>
        <p:spPr bwMode="auto">
          <a:xfrm>
            <a:off x="-122238" y="-19050"/>
            <a:ext cx="13249276" cy="980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477838"/>
            <a:ext cx="30956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77864" y="2140496"/>
            <a:ext cx="9649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/>
              <a:t>Meeting Agenda</a:t>
            </a:r>
            <a:endParaRPr lang="en-GB" b="1" i="1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1461840" y="3220616"/>
            <a:ext cx="10081120" cy="720080"/>
          </a:xfrm>
          <a:prstGeom prst="round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dirty="0" smtClean="0">
                <a:solidFill>
                  <a:schemeClr val="bg2">
                    <a:lumMod val="50000"/>
                  </a:schemeClr>
                </a:solidFill>
                <a:latin typeface="Gill Sans Light"/>
              </a:rPr>
              <a:t>Welcome and Opening Remarks</a:t>
            </a:r>
            <a:endParaRPr kumimoji="0" lang="en-GB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Gill Sans Light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461840" y="4228728"/>
            <a:ext cx="10081120" cy="720080"/>
          </a:xfrm>
          <a:prstGeom prst="round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/>
            <a:r>
              <a:rPr lang="en-GB" sz="2800" b="1" dirty="0" smtClean="0">
                <a:solidFill>
                  <a:schemeClr val="bg2">
                    <a:lumMod val="50000"/>
                  </a:schemeClr>
                </a:solidFill>
                <a:latin typeface="Gill Sans Light"/>
              </a:rPr>
              <a:t>Working Group Core objectives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1461840" y="5236840"/>
            <a:ext cx="10081120" cy="720080"/>
          </a:xfrm>
          <a:prstGeom prst="round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b="1" dirty="0" smtClean="0">
                <a:solidFill>
                  <a:schemeClr val="bg2">
                    <a:lumMod val="50000"/>
                  </a:schemeClr>
                </a:solidFill>
                <a:latin typeface="Gill Sans Light"/>
              </a:rPr>
              <a:t>Proposed Working Group Structure</a:t>
            </a:r>
            <a:endParaRPr kumimoji="0" lang="en-GB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Gill Sans Light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1461840" y="6244952"/>
            <a:ext cx="10081120" cy="720080"/>
          </a:xfrm>
          <a:prstGeom prst="round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/>
            <a:r>
              <a:rPr lang="en-GB" sz="2800" b="1" dirty="0" smtClean="0">
                <a:solidFill>
                  <a:schemeClr val="bg2">
                    <a:lumMod val="50000"/>
                  </a:schemeClr>
                </a:solidFill>
                <a:latin typeface="Gill Sans Light"/>
              </a:rPr>
              <a:t>Open Forum – Scope and Action Plan</a:t>
            </a:r>
          </a:p>
        </p:txBody>
      </p:sp>
      <p:pic>
        <p:nvPicPr>
          <p:cNvPr id="13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3" y="72008"/>
            <a:ext cx="5611951" cy="989762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84" y="48401"/>
            <a:ext cx="2088232" cy="1037045"/>
          </a:xfrm>
          <a:prstGeom prst="rect">
            <a:avLst/>
          </a:prstGeom>
        </p:spPr>
      </p:pic>
      <p:pic>
        <p:nvPicPr>
          <p:cNvPr id="18" name="Picture 1" descr="C:\Users\Admin\AppData\Local\Microsoft\Windows\Temporary Internet Files\Content.IE5\EI442VAM\Financial Services Clu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27723" y="72009"/>
            <a:ext cx="2791301" cy="104295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2" cstate="print"/>
          <a:srcRect t="2" b="35358"/>
          <a:stretch>
            <a:fillRect/>
          </a:stretch>
        </p:blipFill>
        <p:spPr bwMode="auto">
          <a:xfrm>
            <a:off x="0" y="-55563"/>
            <a:ext cx="13249276" cy="980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477838"/>
            <a:ext cx="30956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37704" y="1708448"/>
            <a:ext cx="9649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1" dirty="0" smtClean="0"/>
              <a:t>Why are we here today?</a:t>
            </a:r>
            <a:endParaRPr lang="en-GB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216024" y="2788568"/>
            <a:ext cx="127670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Industry is experiencing significant change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Largely driven by regulation – however, other factors need consideration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Create a free and open community to address the key issues and challenges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Opportunity to influence key decisions that impact the future landscape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Opportunity to leverage collective experience and expertise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Opportunity to positively contribute to shaping how change is delivered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b="1" dirty="0" smtClean="0"/>
              <a:t>We recognise that other industry forums exist for the same purpose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endParaRPr lang="en-GB" sz="2400" b="1" dirty="0" smtClean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525736" y="7397080"/>
            <a:ext cx="11089232" cy="1368152"/>
          </a:xfrm>
          <a:prstGeom prst="round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2800" b="1" dirty="0" smtClean="0">
                <a:solidFill>
                  <a:srgbClr val="3E286F"/>
                </a:solidFill>
                <a:latin typeface="Gill Sans Light"/>
                <a:ea typeface="+mn-ea"/>
              </a:rPr>
              <a:t>Common desire to </a:t>
            </a:r>
            <a:r>
              <a:rPr lang="en-GB" sz="2800" b="1" dirty="0" smtClean="0">
                <a:solidFill>
                  <a:srgbClr val="3E286F"/>
                </a:solidFill>
                <a:latin typeface="Gill Sans Light"/>
              </a:rPr>
              <a:t>influence key industry decisions that materially impact the way we operate</a:t>
            </a:r>
            <a:endParaRPr lang="en-GB" sz="2800" b="1" dirty="0" smtClean="0">
              <a:solidFill>
                <a:srgbClr val="3E286F"/>
              </a:solidFill>
              <a:latin typeface="Gill Sans Light"/>
              <a:ea typeface="+mn-ea"/>
            </a:endParaRPr>
          </a:p>
        </p:txBody>
      </p:sp>
      <p:pic>
        <p:nvPicPr>
          <p:cNvPr id="13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3" y="72008"/>
            <a:ext cx="5611951" cy="989762"/>
          </a:xfrm>
          <a:prstGeom prst="rect">
            <a:avLst/>
          </a:prstGeom>
          <a:noFill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84" y="48401"/>
            <a:ext cx="2088232" cy="1037045"/>
          </a:xfrm>
          <a:prstGeom prst="rect">
            <a:avLst/>
          </a:prstGeom>
        </p:spPr>
      </p:pic>
      <p:pic>
        <p:nvPicPr>
          <p:cNvPr id="17" name="Picture 1" descr="C:\Users\Admin\AppData\Local\Microsoft\Windows\Temporary Internet Files\Content.IE5\EI442VAM\Financial Services Clu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27723" y="72009"/>
            <a:ext cx="2791301" cy="104295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2" cstate="print"/>
          <a:srcRect t="2" b="35358"/>
          <a:stretch>
            <a:fillRect/>
          </a:stretch>
        </p:blipFill>
        <p:spPr bwMode="auto">
          <a:xfrm>
            <a:off x="-122238" y="-19050"/>
            <a:ext cx="13249276" cy="980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477838"/>
            <a:ext cx="30956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37704" y="1708448"/>
            <a:ext cx="1231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1" dirty="0" smtClean="0"/>
              <a:t>Proposed CAS Working Group Terms of Reference</a:t>
            </a:r>
            <a:endParaRPr lang="en-GB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788568"/>
            <a:ext cx="1276709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The aim of the CAS-WG is to debate and discuss all aspects of clearing and settlement infrastructures and processes. 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endParaRPr lang="en-GB" sz="2000" b="1" dirty="0" smtClean="0"/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The organisation and operation will be similar to the MiFID Joint Working Group and its Subject Groups that operated in the build-up to the implementation of the Markets in Financial Instruments Directive (MiFID) [1], with the intention of bringing together the top industry standards bodies, trade associations, infrastructures, investment firms and companies involved in Clearing and Settlement.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endParaRPr lang="en-GB" sz="2000" b="1" dirty="0" smtClean="0"/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 The CAS-WG will provide an opportunity for open discussion and debate amongst senior market practitioners and service providers on issues affecting Clearing and Settlement and other aspects of post-trade.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endParaRPr lang="en-GB" sz="2000" b="1" dirty="0" smtClean="0"/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 More importantly, the aim is to create multiple specialist subject groups that will work on specific areas of between each of the main plenary meetings of the CAS-WG.</a:t>
            </a:r>
          </a:p>
        </p:txBody>
      </p:sp>
      <p:pic>
        <p:nvPicPr>
          <p:cNvPr id="12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3" y="72008"/>
            <a:ext cx="5611951" cy="989762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84" y="48401"/>
            <a:ext cx="2088232" cy="1037045"/>
          </a:xfrm>
          <a:prstGeom prst="rect">
            <a:avLst/>
          </a:prstGeom>
        </p:spPr>
      </p:pic>
      <p:pic>
        <p:nvPicPr>
          <p:cNvPr id="15" name="Picture 1" descr="C:\Users\Admin\AppData\Local\Microsoft\Windows\Temporary Internet Files\Content.IE5\EI442VAM\Financial Services Clu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27723" y="72009"/>
            <a:ext cx="2791301" cy="104295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2" cstate="print"/>
          <a:srcRect t="2" b="35358"/>
          <a:stretch>
            <a:fillRect/>
          </a:stretch>
        </p:blipFill>
        <p:spPr bwMode="auto">
          <a:xfrm>
            <a:off x="0" y="-55563"/>
            <a:ext cx="13249276" cy="9809163"/>
          </a:xfrm>
          <a:prstGeom prst="rect">
            <a:avLst/>
          </a:prstGeom>
          <a:noFill/>
          <a:ln w="3810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6390" name="Picture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477838"/>
            <a:ext cx="30956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37704" y="1708448"/>
            <a:ext cx="12529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1" dirty="0" smtClean="0"/>
              <a:t>Proposed Working Group Governance Structure</a:t>
            </a:r>
            <a:endParaRPr lang="en-GB" b="1" i="1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4558184" y="3004592"/>
            <a:ext cx="3960440" cy="100811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CAG WG Steering</a:t>
            </a:r>
            <a:r>
              <a:rPr kumimoji="0" lang="en-GB" sz="2000" b="1" i="0" u="none" strike="noStrike" cap="none" normalizeH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 Committee</a:t>
            </a:r>
            <a:endParaRPr kumimoji="0" lang="en-GB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Gill Sans Light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237704" y="4516760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Market</a:t>
            </a:r>
            <a:r>
              <a:rPr kumimoji="0" lang="en-GB" sz="2000" b="1" i="0" u="none" strike="noStrike" cap="none" normalizeH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 Infrastructures</a:t>
            </a:r>
            <a:endParaRPr kumimoji="0" lang="en-GB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Gill Sans Light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406056" y="4516760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Risk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574408" y="4516760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Regulation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9742760" y="4516760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Standards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237704" y="5452864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Subject Group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3406056" y="5452864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Subject Group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6574408" y="5452864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Subject Group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9742760" y="5452864"/>
            <a:ext cx="3024336" cy="648072"/>
          </a:xfrm>
          <a:prstGeom prst="roundRect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Gill Sans Light"/>
              </a:rPr>
              <a:t>Subject Group</a:t>
            </a:r>
          </a:p>
        </p:txBody>
      </p:sp>
      <p:cxnSp>
        <p:nvCxnSpPr>
          <p:cNvPr id="35" name="Shape 34"/>
          <p:cNvCxnSpPr>
            <a:stCxn id="9" idx="2"/>
            <a:endCxn id="10" idx="0"/>
          </p:cNvCxnSpPr>
          <p:nvPr/>
        </p:nvCxnSpPr>
        <p:spPr bwMode="auto">
          <a:xfrm rot="5400000">
            <a:off x="3892110" y="1870466"/>
            <a:ext cx="504056" cy="478853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Elbow Connector 37"/>
          <p:cNvCxnSpPr>
            <a:stCxn id="9" idx="2"/>
            <a:endCxn id="27" idx="0"/>
          </p:cNvCxnSpPr>
          <p:nvPr/>
        </p:nvCxnSpPr>
        <p:spPr bwMode="auto">
          <a:xfrm rot="16200000" flipH="1">
            <a:off x="8644638" y="1906470"/>
            <a:ext cx="504056" cy="471652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>
            <a:stCxn id="10" idx="2"/>
            <a:endCxn id="29" idx="0"/>
          </p:cNvCxnSpPr>
          <p:nvPr/>
        </p:nvCxnSpPr>
        <p:spPr bwMode="auto">
          <a:xfrm>
            <a:off x="1749872" y="5164832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>
            <a:stCxn id="11" idx="2"/>
            <a:endCxn id="30" idx="0"/>
          </p:cNvCxnSpPr>
          <p:nvPr/>
        </p:nvCxnSpPr>
        <p:spPr bwMode="auto">
          <a:xfrm>
            <a:off x="4918224" y="5164832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>
            <a:stCxn id="12" idx="2"/>
            <a:endCxn id="31" idx="0"/>
          </p:cNvCxnSpPr>
          <p:nvPr/>
        </p:nvCxnSpPr>
        <p:spPr bwMode="auto">
          <a:xfrm>
            <a:off x="8086576" y="5164832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27" idx="2"/>
            <a:endCxn id="32" idx="0"/>
          </p:cNvCxnSpPr>
          <p:nvPr/>
        </p:nvCxnSpPr>
        <p:spPr bwMode="auto">
          <a:xfrm>
            <a:off x="11254928" y="5164832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453728" y="7114272"/>
            <a:ext cx="12313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CAS WG Steering Committee provides oversight of Subject Groups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Subject Groups operate autonomously managed by membership – appointed leader for each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CAS WG Steering Committee and Subject Groups create own Terms of Reference</a:t>
            </a:r>
          </a:p>
          <a:p>
            <a:pPr marL="361950" indent="-36195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b="1" dirty="0" smtClean="0"/>
              <a:t>CAS WG plenary meetings will be held periodically to provide progress on each Subject Group</a:t>
            </a:r>
          </a:p>
        </p:txBody>
      </p:sp>
      <p:pic>
        <p:nvPicPr>
          <p:cNvPr id="26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3" y="72008"/>
            <a:ext cx="5611951" cy="989762"/>
          </a:xfrm>
          <a:prstGeom prst="rect">
            <a:avLst/>
          </a:prstGeom>
          <a:noFill/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84" y="48401"/>
            <a:ext cx="2088232" cy="1037045"/>
          </a:xfrm>
          <a:prstGeom prst="rect">
            <a:avLst/>
          </a:prstGeom>
        </p:spPr>
      </p:pic>
      <p:pic>
        <p:nvPicPr>
          <p:cNvPr id="33" name="Picture 1" descr="C:\Users\Admin\AppData\Local\Microsoft\Windows\Temporary Internet Files\Content.IE5\EI442VAM\Financial Services Clu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27723" y="72009"/>
            <a:ext cx="2791301" cy="104295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TRG_PT_Blue_Logo(2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6388" y="8477250"/>
            <a:ext cx="4762500" cy="719138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3075" name="Picture 2" descr="image.jpg"/>
          <p:cNvPicPr>
            <a:picLocks noChangeAspect="1"/>
          </p:cNvPicPr>
          <p:nvPr/>
        </p:nvPicPr>
        <p:blipFill>
          <a:blip r:embed="rId4" cstate="print"/>
          <a:srcRect t="2" b="35358"/>
          <a:stretch>
            <a:fillRect/>
          </a:stretch>
        </p:blipFill>
        <p:spPr bwMode="auto">
          <a:xfrm>
            <a:off x="0" y="-53976"/>
            <a:ext cx="13249276" cy="9807576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9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8288"/>
            <a:ext cx="5400675" cy="9525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37704" y="9197280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i="1" dirty="0" smtClean="0"/>
              <a:t>www.trgposttrade.com</a:t>
            </a:r>
            <a:endParaRPr lang="en-GB" sz="1400" b="1" i="1" dirty="0"/>
          </a:p>
        </p:txBody>
      </p:sp>
      <p:sp>
        <p:nvSpPr>
          <p:cNvPr id="7" name="Right Arrow 6"/>
          <p:cNvSpPr/>
          <p:nvPr/>
        </p:nvSpPr>
        <p:spPr bwMode="auto">
          <a:xfrm>
            <a:off x="381720" y="4588768"/>
            <a:ext cx="12623080" cy="136815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defTabSz="914400" eaLnBrk="0"/>
            <a:endParaRPr lang="en-GB" sz="2400" b="1" smtClean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7704" y="1492424"/>
            <a:ext cx="1094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 smtClean="0"/>
              <a:t>Key events that have shaped and influenced the post-trade landscape</a:t>
            </a:r>
            <a:endParaRPr lang="en-GB" sz="2400" b="1" dirty="0"/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93688" y="6244952"/>
            <a:ext cx="1595254" cy="1368152"/>
          </a:xfrm>
          <a:prstGeom prst="wedgeRoundRectCallout">
            <a:avLst>
              <a:gd name="adj1" fmla="val 41357"/>
              <a:gd name="adj2" fmla="val -11118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2001 UK moves to 3d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day settlement cycle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1821880" y="2140496"/>
            <a:ext cx="1329378" cy="957706"/>
          </a:xfrm>
          <a:prstGeom prst="wedgeRoundRectCallout">
            <a:avLst>
              <a:gd name="adj1" fmla="val -117035"/>
              <a:gd name="adj2" fmla="val 23935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2000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Euronext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created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1821880" y="7325072"/>
            <a:ext cx="1661723" cy="1641782"/>
          </a:xfrm>
          <a:prstGeom prst="wedgeRoundRectCallout">
            <a:avLst>
              <a:gd name="adj1" fmla="val -25595"/>
              <a:gd name="adj2" fmla="val -15733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2001-2002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Euroclear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acquire NECIGEF, CREST and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Sicovam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9166696" y="6244952"/>
            <a:ext cx="1656184" cy="1368152"/>
          </a:xfrm>
          <a:prstGeom prst="wedgeRoundRectCallout">
            <a:avLst>
              <a:gd name="adj1" fmla="val 7515"/>
              <a:gd name="adj2" fmla="val -106681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2008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Euroclear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acquire Finnish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and Swedish 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CSD’s</a:t>
            </a:r>
          </a:p>
        </p:txBody>
      </p:sp>
      <p:sp>
        <p:nvSpPr>
          <p:cNvPr id="19" name="Rounded Rectangular Callout 18"/>
          <p:cNvSpPr/>
          <p:nvPr/>
        </p:nvSpPr>
        <p:spPr bwMode="auto">
          <a:xfrm>
            <a:off x="7798544" y="3148608"/>
            <a:ext cx="1296143" cy="1008112"/>
          </a:xfrm>
          <a:prstGeom prst="wedgeRoundRectCallout">
            <a:avLst>
              <a:gd name="adj1" fmla="val -2122"/>
              <a:gd name="adj2" fmla="val 12909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2007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 MiFID introduced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20" name="Rounded Rectangular Callout 19"/>
          <p:cNvSpPr/>
          <p:nvPr/>
        </p:nvSpPr>
        <p:spPr bwMode="auto">
          <a:xfrm>
            <a:off x="10894888" y="2860576"/>
            <a:ext cx="1661723" cy="1231337"/>
          </a:xfrm>
          <a:prstGeom prst="wedgeRoundRectCallout">
            <a:avLst>
              <a:gd name="adj1" fmla="val -71484"/>
              <a:gd name="adj2" fmla="val 12049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2007 - 2009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New entrants e.g. EMCF, 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EuroCCP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21" name="Rounded Rectangular Callout 20"/>
          <p:cNvSpPr/>
          <p:nvPr/>
        </p:nvSpPr>
        <p:spPr bwMode="auto">
          <a:xfrm>
            <a:off x="3694088" y="2788568"/>
            <a:ext cx="1661723" cy="1641782"/>
          </a:xfrm>
          <a:prstGeom prst="wedgeRoundRectCallout">
            <a:avLst>
              <a:gd name="adj1" fmla="val -38967"/>
              <a:gd name="adj2" fmla="val 8513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2003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Virt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-X introduce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CCP – First interoperable solution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23" name="Rounded Rectangular Callout 22"/>
          <p:cNvSpPr/>
          <p:nvPr/>
        </p:nvSpPr>
        <p:spPr bwMode="auto">
          <a:xfrm>
            <a:off x="2037904" y="3436640"/>
            <a:ext cx="1329378" cy="1152128"/>
          </a:xfrm>
          <a:prstGeom prst="wedgeRoundRectCallout">
            <a:avLst>
              <a:gd name="adj1" fmla="val -41998"/>
              <a:gd name="adj2" fmla="val 84296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2002 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Euronext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 acquire 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Liffe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09712" y="2788568"/>
            <a:ext cx="1329378" cy="936104"/>
          </a:xfrm>
          <a:prstGeom prst="wedgeRoundRectCallout">
            <a:avLst>
              <a:gd name="adj1" fmla="val -12776"/>
              <a:gd name="adj2" fmla="val 18666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2000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Tradepoint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launched</a:t>
            </a:r>
          </a:p>
        </p:txBody>
      </p:sp>
      <p:sp>
        <p:nvSpPr>
          <p:cNvPr id="27" name="Rounded Rectangular Callout 26"/>
          <p:cNvSpPr/>
          <p:nvPr/>
        </p:nvSpPr>
        <p:spPr bwMode="auto">
          <a:xfrm>
            <a:off x="6214368" y="2716560"/>
            <a:ext cx="1329378" cy="957706"/>
          </a:xfrm>
          <a:prstGeom prst="wedgeRoundRectCallout">
            <a:avLst>
              <a:gd name="adj1" fmla="val 9591"/>
              <a:gd name="adj2" fmla="val 19812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2006 NYSE acquire 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Euronext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28" name="Rounded Rectangular Callout 27"/>
          <p:cNvSpPr/>
          <p:nvPr/>
        </p:nvSpPr>
        <p:spPr bwMode="auto">
          <a:xfrm>
            <a:off x="9238704" y="2788568"/>
            <a:ext cx="1224136" cy="1296144"/>
          </a:xfrm>
          <a:prstGeom prst="wedgeRoundRectCallout">
            <a:avLst>
              <a:gd name="adj1" fmla="val -73975"/>
              <a:gd name="adj2" fmla="val 13070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2007 LSE acquire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Borsa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Italiana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 &amp; MTS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29" name="Rounded Rectangular Callout 28"/>
          <p:cNvSpPr/>
          <p:nvPr/>
        </p:nvSpPr>
        <p:spPr bwMode="auto">
          <a:xfrm>
            <a:off x="11110912" y="6316960"/>
            <a:ext cx="1224136" cy="1152128"/>
          </a:xfrm>
          <a:prstGeom prst="wedgeRoundRectCallout">
            <a:avLst>
              <a:gd name="adj1" fmla="val -82464"/>
              <a:gd name="adj2" fmla="val -11441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2009 LSE acquire Turquoise</a:t>
            </a:r>
          </a:p>
        </p:txBody>
      </p:sp>
      <p:sp>
        <p:nvSpPr>
          <p:cNvPr id="30" name="Rounded Rectangular Callout 29"/>
          <p:cNvSpPr/>
          <p:nvPr/>
        </p:nvSpPr>
        <p:spPr bwMode="auto">
          <a:xfrm>
            <a:off x="4990232" y="5884912"/>
            <a:ext cx="1296144" cy="1296144"/>
          </a:xfrm>
          <a:prstGeom prst="wedgeRoundRectCallout">
            <a:avLst>
              <a:gd name="adj1" fmla="val -154938"/>
              <a:gd name="adj2" fmla="val -8283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2003 LCH and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Clearnet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merge </a:t>
            </a:r>
          </a:p>
        </p:txBody>
      </p:sp>
      <p:sp>
        <p:nvSpPr>
          <p:cNvPr id="22" name="Rounded Rectangular Callout 21"/>
          <p:cNvSpPr/>
          <p:nvPr/>
        </p:nvSpPr>
        <p:spPr bwMode="auto">
          <a:xfrm>
            <a:off x="2685976" y="5884912"/>
            <a:ext cx="1296144" cy="1296144"/>
          </a:xfrm>
          <a:prstGeom prst="wedgeRoundRectCallout">
            <a:avLst>
              <a:gd name="adj1" fmla="val -2619"/>
              <a:gd name="adj2" fmla="val -8283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2003 Deutsche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</a:t>
            </a:r>
            <a:r>
              <a:rPr kumimoji="0" lang="en-GB" sz="16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Borse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introduce CCP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5736" y="50420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2000 to 2003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38204" y="50420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2004 to 2006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50672" y="50420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2007 to 2011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34" name="Rounded Rectangular Callout 33"/>
          <p:cNvSpPr/>
          <p:nvPr/>
        </p:nvSpPr>
        <p:spPr bwMode="auto">
          <a:xfrm>
            <a:off x="8014568" y="7829128"/>
            <a:ext cx="1656184" cy="1368152"/>
          </a:xfrm>
          <a:prstGeom prst="wedgeRoundRectCallout">
            <a:avLst>
              <a:gd name="adj1" fmla="val -11307"/>
              <a:gd name="adj2" fmla="val -23123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2007 ECSDA agree</a:t>
            </a:r>
            <a:r>
              <a:rPr kumimoji="0" lang="en-GB" sz="1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interoperability framework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ahoma" pitchFamily="34" charset="0"/>
            </a:endParaRPr>
          </a:p>
        </p:txBody>
      </p:sp>
      <p:sp>
        <p:nvSpPr>
          <p:cNvPr id="18" name="Rounded Rectangular Callout 17"/>
          <p:cNvSpPr/>
          <p:nvPr/>
        </p:nvSpPr>
        <p:spPr bwMode="auto">
          <a:xfrm>
            <a:off x="7870552" y="6244953"/>
            <a:ext cx="1157667" cy="1080120"/>
          </a:xfrm>
          <a:prstGeom prst="wedgeRoundRectCallout">
            <a:avLst>
              <a:gd name="adj1" fmla="val -6596"/>
              <a:gd name="adj2" fmla="val -131609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2007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Euroclear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ahoma" pitchFamily="34" charset="0"/>
              </a:rPr>
              <a:t> acquire CIK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  <p:bldP spid="13" grpId="0" animBg="1"/>
      <p:bldP spid="27" grpId="0" animBg="1"/>
      <p:bldP spid="28" grpId="0" animBg="1"/>
      <p:bldP spid="29" grpId="0" animBg="1"/>
      <p:bldP spid="30" grpId="0" animBg="1"/>
      <p:bldP spid="22" grpId="0" animBg="1"/>
      <p:bldP spid="32" grpId="0"/>
      <p:bldP spid="33" grpId="0"/>
      <p:bldP spid="34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TRG_PT_Blue_Logo(2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6388" y="7973194"/>
            <a:ext cx="4762500" cy="719138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3075" name="Picture 2" descr="image.jpg"/>
          <p:cNvPicPr>
            <a:picLocks noChangeAspect="1"/>
          </p:cNvPicPr>
          <p:nvPr/>
        </p:nvPicPr>
        <p:blipFill>
          <a:blip r:embed="rId4" cstate="print"/>
          <a:srcRect t="2" b="35358"/>
          <a:stretch>
            <a:fillRect/>
          </a:stretch>
        </p:blipFill>
        <p:spPr bwMode="auto">
          <a:xfrm>
            <a:off x="0" y="-53976"/>
            <a:ext cx="13249276" cy="9807576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</p:pic>
      <p:pic>
        <p:nvPicPr>
          <p:cNvPr id="9" name="Picture 3" descr="C:\Users\Admin\Dropbox\Post Trade Marketing\Post Trade Marketing\Logos\TRG_Post_Trade_Logo_Blue_102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8288"/>
            <a:ext cx="5400675" cy="9525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37704" y="9197280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i="1" dirty="0" smtClean="0"/>
              <a:t>www.trgposttrade.com</a:t>
            </a:r>
            <a:endParaRPr lang="en-GB" sz="1400" b="1" i="1" dirty="0"/>
          </a:p>
        </p:txBody>
      </p:sp>
      <p:sp>
        <p:nvSpPr>
          <p:cNvPr id="7" name="Right Arrow 6"/>
          <p:cNvSpPr/>
          <p:nvPr/>
        </p:nvSpPr>
        <p:spPr bwMode="auto">
          <a:xfrm>
            <a:off x="381720" y="4876800"/>
            <a:ext cx="12623080" cy="136815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4013" algn="l" defTabSz="914400" eaLnBrk="0"/>
            <a:r>
              <a:rPr lang="en-GB" sz="2400" b="1" dirty="0" smtClean="0">
                <a:solidFill>
                  <a:schemeClr val="bg1"/>
                </a:solidFill>
                <a:latin typeface="Tahoma" pitchFamily="34" charset="0"/>
              </a:rPr>
              <a:t>2012 onwards</a:t>
            </a: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2397944" y="3292624"/>
            <a:ext cx="1728192" cy="1008112"/>
          </a:xfrm>
          <a:prstGeom prst="wedgeRoundRectCallout">
            <a:avLst>
              <a:gd name="adj1" fmla="val 45306"/>
              <a:gd name="adj2" fmla="val 149081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LSE acquire 51% of 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LCH.Clearnet</a:t>
            </a:r>
            <a:endParaRPr lang="en-GB" sz="1600" dirty="0" smtClean="0">
              <a:solidFill>
                <a:schemeClr val="accent6">
                  <a:lumMod val="75000"/>
                </a:schemeClr>
              </a:solidFill>
              <a:latin typeface="Tahoma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3622080" y="6821016"/>
            <a:ext cx="1800200" cy="1584176"/>
          </a:xfrm>
          <a:prstGeom prst="wedgeRoundRectCallout">
            <a:avLst>
              <a:gd name="adj1" fmla="val -31993"/>
              <a:gd name="adj2" fmla="val -117222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Introduction of CCP for OTC Derivatives</a:t>
            </a:r>
          </a:p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EMIR / Dodd Frank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4630192" y="2500536"/>
            <a:ext cx="2160240" cy="1296144"/>
          </a:xfrm>
          <a:prstGeom prst="wedgeRoundRectCallout">
            <a:avLst>
              <a:gd name="adj1" fmla="val -11213"/>
              <a:gd name="adj2" fmla="val 178171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European CSD legislation – standardisation and harmonisation</a:t>
            </a: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6214368" y="6677000"/>
            <a:ext cx="1728192" cy="1008112"/>
          </a:xfrm>
          <a:prstGeom prst="wedgeRoundRectCallout">
            <a:avLst>
              <a:gd name="adj1" fmla="val -46085"/>
              <a:gd name="adj2" fmla="val -151892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NYSE.Euronext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 introduce own CCP</a:t>
            </a: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10030792" y="3148608"/>
            <a:ext cx="1800200" cy="1224136"/>
          </a:xfrm>
          <a:prstGeom prst="wedgeRoundRectCallout">
            <a:avLst>
              <a:gd name="adj1" fmla="val 7642"/>
              <a:gd name="adj2" fmla="val 139745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2015 – expected introduction of T2S</a:t>
            </a: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7582520" y="3148608"/>
            <a:ext cx="1728192" cy="1008112"/>
          </a:xfrm>
          <a:prstGeom prst="wedgeRoundRectCallout">
            <a:avLst>
              <a:gd name="adj1" fmla="val -125452"/>
              <a:gd name="adj2" fmla="val 15320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MiFID review / II</a:t>
            </a:r>
          </a:p>
        </p:txBody>
      </p:sp>
      <p:sp>
        <p:nvSpPr>
          <p:cNvPr id="18" name="Rounded Rectangular Callout 17"/>
          <p:cNvSpPr/>
          <p:nvPr/>
        </p:nvSpPr>
        <p:spPr bwMode="auto">
          <a:xfrm>
            <a:off x="8734648" y="6749008"/>
            <a:ext cx="1728192" cy="1008112"/>
          </a:xfrm>
          <a:prstGeom prst="wedgeRoundRectCallout">
            <a:avLst>
              <a:gd name="adj1" fmla="val -97794"/>
              <a:gd name="adj2" fmla="val -178691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defTabSz="914400" eaLnBrk="0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</a:rPr>
              <a:t>Continuing post-trade interoperability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704" y="1492424"/>
            <a:ext cx="1094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 smtClean="0"/>
              <a:t>What’s likely to shape the future landscape?</a:t>
            </a:r>
            <a:endParaRPr lang="en-GB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510</Words>
  <Application>Microsoft Office PowerPoint</Application>
  <PresentationFormat>Custom</PresentationFormat>
  <Paragraphs>73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TRG POST TRADE ROUND TABLE</dc:title>
  <dc:creator>Wendy</dc:creator>
  <cp:lastModifiedBy>Phil</cp:lastModifiedBy>
  <cp:revision>92</cp:revision>
  <dcterms:created xsi:type="dcterms:W3CDTF">2011-10-03T07:37:10Z</dcterms:created>
  <dcterms:modified xsi:type="dcterms:W3CDTF">2012-05-10T09:55:10Z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